
<file path=[Content_Types].xml><?xml version="1.0" encoding="utf-8"?>
<Types xmlns="http://schemas.openxmlformats.org/package/2006/content-types">
  <Default Extension="png" ContentType="image/png"/>
  <Default Extension="webp"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Lst>
  <p:sldIdLst>
    <p:sldId id="256" r:id="rId2"/>
    <p:sldId id="257" r:id="rId3"/>
    <p:sldId id="258" r:id="rId4"/>
    <p:sldId id="261" r:id="rId5"/>
    <p:sldId id="263" r:id="rId6"/>
    <p:sldId id="262" r:id="rId7"/>
    <p:sldId id="259" r:id="rId8"/>
    <p:sldId id="264" r:id="rId9"/>
    <p:sldId id="260"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5" autoAdjust="0"/>
    <p:restoredTop sz="94660"/>
  </p:normalViewPr>
  <p:slideViewPr>
    <p:cSldViewPr snapToGrid="0">
      <p:cViewPr varScale="1">
        <p:scale>
          <a:sx n="89" d="100"/>
          <a:sy n="89" d="100"/>
        </p:scale>
        <p:origin x="32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C9EB99-A0CB-4428-B83E-52AEE7F06F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FA99D4DB-C0AB-48AE-BB60-5932A52854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08AC6E7F-B5E5-4C89-909B-870CD0E9860A}"/>
              </a:ext>
            </a:extLst>
          </p:cNvPr>
          <p:cNvSpPr>
            <a:spLocks noGrp="1"/>
          </p:cNvSpPr>
          <p:nvPr>
            <p:ph type="dt" sz="half" idx="10"/>
          </p:nvPr>
        </p:nvSpPr>
        <p:spPr/>
        <p:txBody>
          <a:bodyPr/>
          <a:lstStyle/>
          <a:p>
            <a:fld id="{72345051-2045-45DA-935E-2E3CA1A69ADC}" type="datetimeFigureOut">
              <a:rPr lang="en-US" smtClean="0"/>
              <a:t>3/28/2020</a:t>
            </a:fld>
            <a:endParaRPr lang="en-US"/>
          </a:p>
        </p:txBody>
      </p:sp>
      <p:sp>
        <p:nvSpPr>
          <p:cNvPr id="5" name="Footer Placeholder 4">
            <a:extLst>
              <a:ext uri="{FF2B5EF4-FFF2-40B4-BE49-F238E27FC236}">
                <a16:creationId xmlns:a16="http://schemas.microsoft.com/office/drawing/2014/main" xmlns="" id="{893CB252-CB57-4F44-981C-87A8ED50E9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D48D7AC-2519-441B-AE5F-DBD36DDEB603}"/>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48487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1224DE-CEE8-4FA3-A097-D874C606369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1DD37FF7-88F9-42FE-BA2B-8D4FF62A5A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3926D5DA-1E7A-4252-8BF1-DDE3D061D826}"/>
              </a:ext>
            </a:extLst>
          </p:cNvPr>
          <p:cNvSpPr>
            <a:spLocks noGrp="1"/>
          </p:cNvSpPr>
          <p:nvPr>
            <p:ph type="dt" sz="half" idx="10"/>
          </p:nvPr>
        </p:nvSpPr>
        <p:spPr/>
        <p:txBody>
          <a:bodyPr/>
          <a:lstStyle/>
          <a:p>
            <a:fld id="{72345051-2045-45DA-935E-2E3CA1A69ADC}" type="datetimeFigureOut">
              <a:rPr lang="en-US" smtClean="0"/>
              <a:t>3/28/2020</a:t>
            </a:fld>
            <a:endParaRPr lang="en-US"/>
          </a:p>
        </p:txBody>
      </p:sp>
      <p:sp>
        <p:nvSpPr>
          <p:cNvPr id="5" name="Footer Placeholder 4">
            <a:extLst>
              <a:ext uri="{FF2B5EF4-FFF2-40B4-BE49-F238E27FC236}">
                <a16:creationId xmlns:a16="http://schemas.microsoft.com/office/drawing/2014/main" xmlns="" id="{B4E23872-9E9A-4A57-B3C8-72E8B203D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EA9257-FD60-49B2-8A6B-4F29B4975570}"/>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870280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72CFFDF-5365-4C6F-9341-EAF4073B594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D26D688E-2920-46BB-8736-660D6CABB6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6E8CCF57-2F6A-49B0-B4FF-B6264E719070}"/>
              </a:ext>
            </a:extLst>
          </p:cNvPr>
          <p:cNvSpPr>
            <a:spLocks noGrp="1"/>
          </p:cNvSpPr>
          <p:nvPr>
            <p:ph type="dt" sz="half" idx="10"/>
          </p:nvPr>
        </p:nvSpPr>
        <p:spPr/>
        <p:txBody>
          <a:bodyPr/>
          <a:lstStyle/>
          <a:p>
            <a:fld id="{72345051-2045-45DA-935E-2E3CA1A69ADC}" type="datetimeFigureOut">
              <a:rPr lang="en-US" smtClean="0"/>
              <a:t>3/28/2020</a:t>
            </a:fld>
            <a:endParaRPr lang="en-US"/>
          </a:p>
        </p:txBody>
      </p:sp>
      <p:sp>
        <p:nvSpPr>
          <p:cNvPr id="5" name="Footer Placeholder 4">
            <a:extLst>
              <a:ext uri="{FF2B5EF4-FFF2-40B4-BE49-F238E27FC236}">
                <a16:creationId xmlns:a16="http://schemas.microsoft.com/office/drawing/2014/main" xmlns="" id="{0647B5E1-5E04-469C-ACB1-233B3A37A6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DA989CA-491F-4A0A-960E-015439BEFEC7}"/>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285884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D7455A-E48A-400F-BC98-8202CF7946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43F0DC0E-BBDD-47A3-9802-E60DAAEB2C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573DE0BA-C4D5-4F87-A186-A202DBE8B875}"/>
              </a:ext>
            </a:extLst>
          </p:cNvPr>
          <p:cNvSpPr>
            <a:spLocks noGrp="1"/>
          </p:cNvSpPr>
          <p:nvPr>
            <p:ph type="dt" sz="half" idx="10"/>
          </p:nvPr>
        </p:nvSpPr>
        <p:spPr/>
        <p:txBody>
          <a:bodyPr/>
          <a:lstStyle/>
          <a:p>
            <a:fld id="{72345051-2045-45DA-935E-2E3CA1A69ADC}" type="datetimeFigureOut">
              <a:rPr lang="en-US" smtClean="0"/>
              <a:t>3/28/2020</a:t>
            </a:fld>
            <a:endParaRPr lang="en-US"/>
          </a:p>
        </p:txBody>
      </p:sp>
      <p:sp>
        <p:nvSpPr>
          <p:cNvPr id="5" name="Footer Placeholder 4">
            <a:extLst>
              <a:ext uri="{FF2B5EF4-FFF2-40B4-BE49-F238E27FC236}">
                <a16:creationId xmlns:a16="http://schemas.microsoft.com/office/drawing/2014/main" xmlns="" id="{F9E8078B-C51C-4D19-AC75-860F785480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D4F2647-993E-4341-BBF5-ACC6B04B3046}"/>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685818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F8CD46-6A68-434E-82DA-5929180AA1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F675ADF5-8D60-46A5-A963-95332C47F2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15AD85C-04FF-4FFE-B6F6-9F91860708AD}"/>
              </a:ext>
            </a:extLst>
          </p:cNvPr>
          <p:cNvSpPr>
            <a:spLocks noGrp="1"/>
          </p:cNvSpPr>
          <p:nvPr>
            <p:ph type="dt" sz="half" idx="10"/>
          </p:nvPr>
        </p:nvSpPr>
        <p:spPr/>
        <p:txBody>
          <a:bodyPr/>
          <a:lstStyle/>
          <a:p>
            <a:fld id="{72345051-2045-45DA-935E-2E3CA1A69ADC}" type="datetimeFigureOut">
              <a:rPr lang="en-US" smtClean="0"/>
              <a:t>3/28/2020</a:t>
            </a:fld>
            <a:endParaRPr lang="en-US"/>
          </a:p>
        </p:txBody>
      </p:sp>
      <p:sp>
        <p:nvSpPr>
          <p:cNvPr id="5" name="Footer Placeholder 4">
            <a:extLst>
              <a:ext uri="{FF2B5EF4-FFF2-40B4-BE49-F238E27FC236}">
                <a16:creationId xmlns:a16="http://schemas.microsoft.com/office/drawing/2014/main" xmlns="" id="{0CF4BB95-C824-4D03-966E-B9CC74406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1A6B0E9-0559-4A22-B033-030E1F9306E4}"/>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868191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1EA060-59BB-4022-983C-8C0AA9BD5C8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6799B45E-3001-4865-A82E-7A5F063AE7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22CFB941-A2F2-46D2-9457-D1155A3B55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2E9ED43C-12FC-42DE-8C4C-DED0E4F7BEB4}"/>
              </a:ext>
            </a:extLst>
          </p:cNvPr>
          <p:cNvSpPr>
            <a:spLocks noGrp="1"/>
          </p:cNvSpPr>
          <p:nvPr>
            <p:ph type="dt" sz="half" idx="10"/>
          </p:nvPr>
        </p:nvSpPr>
        <p:spPr/>
        <p:txBody>
          <a:bodyPr/>
          <a:lstStyle/>
          <a:p>
            <a:fld id="{72345051-2045-45DA-935E-2E3CA1A69ADC}" type="datetimeFigureOut">
              <a:rPr lang="en-US" smtClean="0"/>
              <a:t>3/28/2020</a:t>
            </a:fld>
            <a:endParaRPr lang="en-US"/>
          </a:p>
        </p:txBody>
      </p:sp>
      <p:sp>
        <p:nvSpPr>
          <p:cNvPr id="6" name="Footer Placeholder 5">
            <a:extLst>
              <a:ext uri="{FF2B5EF4-FFF2-40B4-BE49-F238E27FC236}">
                <a16:creationId xmlns:a16="http://schemas.microsoft.com/office/drawing/2014/main" xmlns="" id="{CB06FCD2-2E34-4130-BBE5-D8135A6742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0215EFD-660F-41A7-8A7B-47311CCE980E}"/>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912992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D0B4F1-0304-4B8D-8642-2C5AE34A4C1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CB8F7DFB-A9F1-40FA-A97D-AFED9AE03C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97DC02F-3B73-4789-A1EA-0059391FAF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165410B4-698E-4950-8488-D3BEDC34B1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D6E8A6E-6B67-4927-9589-6559011094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EB14DF89-41BB-4400-ABBE-140C0F9F811B}"/>
              </a:ext>
            </a:extLst>
          </p:cNvPr>
          <p:cNvSpPr>
            <a:spLocks noGrp="1"/>
          </p:cNvSpPr>
          <p:nvPr>
            <p:ph type="dt" sz="half" idx="10"/>
          </p:nvPr>
        </p:nvSpPr>
        <p:spPr/>
        <p:txBody>
          <a:bodyPr/>
          <a:lstStyle/>
          <a:p>
            <a:fld id="{72345051-2045-45DA-935E-2E3CA1A69ADC}" type="datetimeFigureOut">
              <a:rPr lang="en-US" smtClean="0"/>
              <a:t>3/28/2020</a:t>
            </a:fld>
            <a:endParaRPr lang="en-US"/>
          </a:p>
        </p:txBody>
      </p:sp>
      <p:sp>
        <p:nvSpPr>
          <p:cNvPr id="8" name="Footer Placeholder 7">
            <a:extLst>
              <a:ext uri="{FF2B5EF4-FFF2-40B4-BE49-F238E27FC236}">
                <a16:creationId xmlns:a16="http://schemas.microsoft.com/office/drawing/2014/main" xmlns="" id="{288B5632-AFC2-44CC-90D4-6834EA0806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FEA949E-CD0E-4B31-9AD1-DD1DA90E48C6}"/>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268723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4367B2-3AC3-4ED0-994D-A80B9046737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A9EA2985-67D1-4EC3-A23E-7E368E1178EE}"/>
              </a:ext>
            </a:extLst>
          </p:cNvPr>
          <p:cNvSpPr>
            <a:spLocks noGrp="1"/>
          </p:cNvSpPr>
          <p:nvPr>
            <p:ph type="dt" sz="half" idx="10"/>
          </p:nvPr>
        </p:nvSpPr>
        <p:spPr/>
        <p:txBody>
          <a:bodyPr/>
          <a:lstStyle/>
          <a:p>
            <a:fld id="{72345051-2045-45DA-935E-2E3CA1A69ADC}" type="datetimeFigureOut">
              <a:rPr lang="en-US" smtClean="0"/>
              <a:t>3/28/2020</a:t>
            </a:fld>
            <a:endParaRPr lang="en-US"/>
          </a:p>
        </p:txBody>
      </p:sp>
      <p:sp>
        <p:nvSpPr>
          <p:cNvPr id="4" name="Footer Placeholder 3">
            <a:extLst>
              <a:ext uri="{FF2B5EF4-FFF2-40B4-BE49-F238E27FC236}">
                <a16:creationId xmlns:a16="http://schemas.microsoft.com/office/drawing/2014/main" xmlns="" id="{923FB514-C5F1-454D-8D1E-1D5577D42F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AA23DDC-CC56-4B2F-BE1E-DB962943E916}"/>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770092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AB0C19C-7300-474C-B1FA-E5C147469013}"/>
              </a:ext>
            </a:extLst>
          </p:cNvPr>
          <p:cNvSpPr>
            <a:spLocks noGrp="1"/>
          </p:cNvSpPr>
          <p:nvPr>
            <p:ph type="dt" sz="half" idx="10"/>
          </p:nvPr>
        </p:nvSpPr>
        <p:spPr/>
        <p:txBody>
          <a:bodyPr/>
          <a:lstStyle/>
          <a:p>
            <a:fld id="{72345051-2045-45DA-935E-2E3CA1A69ADC}" type="datetimeFigureOut">
              <a:rPr lang="en-US" smtClean="0"/>
              <a:t>3/28/2020</a:t>
            </a:fld>
            <a:endParaRPr lang="en-US"/>
          </a:p>
        </p:txBody>
      </p:sp>
      <p:sp>
        <p:nvSpPr>
          <p:cNvPr id="3" name="Footer Placeholder 2">
            <a:extLst>
              <a:ext uri="{FF2B5EF4-FFF2-40B4-BE49-F238E27FC236}">
                <a16:creationId xmlns:a16="http://schemas.microsoft.com/office/drawing/2014/main" xmlns="" id="{9295581B-1595-4528-AA73-BBDD2A4E8A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CA356B3-5C7F-45E7-8FF7-CAC4188F1E2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967709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417B85-04EC-4A62-9546-5D1F0D1AAA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DC76D8C2-FB7E-4205-A8EE-1A2D1A4779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1FCB4399-C996-4D9F-A210-22EA3BF3BF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2DFC465-EFC6-48C8-94A1-D2B04BD528D4}"/>
              </a:ext>
            </a:extLst>
          </p:cNvPr>
          <p:cNvSpPr>
            <a:spLocks noGrp="1"/>
          </p:cNvSpPr>
          <p:nvPr>
            <p:ph type="dt" sz="half" idx="10"/>
          </p:nvPr>
        </p:nvSpPr>
        <p:spPr/>
        <p:txBody>
          <a:bodyPr/>
          <a:lstStyle/>
          <a:p>
            <a:fld id="{72345051-2045-45DA-935E-2E3CA1A69ADC}" type="datetimeFigureOut">
              <a:rPr lang="en-US" smtClean="0"/>
              <a:t>3/28/2020</a:t>
            </a:fld>
            <a:endParaRPr lang="en-US"/>
          </a:p>
        </p:txBody>
      </p:sp>
      <p:sp>
        <p:nvSpPr>
          <p:cNvPr id="6" name="Footer Placeholder 5">
            <a:extLst>
              <a:ext uri="{FF2B5EF4-FFF2-40B4-BE49-F238E27FC236}">
                <a16:creationId xmlns:a16="http://schemas.microsoft.com/office/drawing/2014/main" xmlns="" id="{DCF2AF52-0F0E-4027-B572-B9CB7E188F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D51BD3F-A9D4-4E3E-8481-F932FA460BB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949678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F885F8-3A10-482E-A9CF-B72E4BF229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E0DFF983-4FB4-49C8-8CF3-C0C229FA2F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041B0533-F36D-4DBB-A181-C7C8DCEB5F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52A6044-D1F5-423A-8707-BEBE6FAABC73}"/>
              </a:ext>
            </a:extLst>
          </p:cNvPr>
          <p:cNvSpPr>
            <a:spLocks noGrp="1"/>
          </p:cNvSpPr>
          <p:nvPr>
            <p:ph type="dt" sz="half" idx="10"/>
          </p:nvPr>
        </p:nvSpPr>
        <p:spPr/>
        <p:txBody>
          <a:bodyPr/>
          <a:lstStyle/>
          <a:p>
            <a:fld id="{72345051-2045-45DA-935E-2E3CA1A69ADC}" type="datetimeFigureOut">
              <a:rPr lang="en-US" smtClean="0"/>
              <a:t>3/28/2020</a:t>
            </a:fld>
            <a:endParaRPr lang="en-US"/>
          </a:p>
        </p:txBody>
      </p:sp>
      <p:sp>
        <p:nvSpPr>
          <p:cNvPr id="6" name="Footer Placeholder 5">
            <a:extLst>
              <a:ext uri="{FF2B5EF4-FFF2-40B4-BE49-F238E27FC236}">
                <a16:creationId xmlns:a16="http://schemas.microsoft.com/office/drawing/2014/main" xmlns="" id="{383F10A7-3D29-4A5A-9112-4947AF4B16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4FF6DBB-1F1C-48D3-BDF7-7646865B0C36}"/>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036635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7B5E0C8-19B2-4E67-BD38-821B285D63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E8A01F11-32B6-4F86-BB77-E765096EBF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B2DB0BCA-DE64-44AB-A1C9-D5EE424255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3/28/2020</a:t>
            </a:fld>
            <a:endParaRPr lang="en-US"/>
          </a:p>
        </p:txBody>
      </p:sp>
      <p:sp>
        <p:nvSpPr>
          <p:cNvPr id="5" name="Footer Placeholder 4">
            <a:extLst>
              <a:ext uri="{FF2B5EF4-FFF2-40B4-BE49-F238E27FC236}">
                <a16:creationId xmlns:a16="http://schemas.microsoft.com/office/drawing/2014/main" xmlns="" id="{EB0D3BCF-5AAC-4AAC-8CDA-4A955ED52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898A3B4-24BE-4AA2-8AC6-7D6E2234BD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3858756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webp"/><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2.xml"/><Relationship Id="rId4" Type="http://schemas.openxmlformats.org/officeDocument/2006/relationships/image" Target="../media/image17.gi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1000"/>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AFA191-57C5-4B3A-AF0B-2B234FA4404C}"/>
              </a:ext>
            </a:extLst>
          </p:cNvPr>
          <p:cNvSpPr>
            <a:spLocks noGrp="1"/>
          </p:cNvSpPr>
          <p:nvPr>
            <p:ph type="ctrTitle"/>
          </p:nvPr>
        </p:nvSpPr>
        <p:spPr>
          <a:xfrm>
            <a:off x="1698929" y="1454282"/>
            <a:ext cx="9144000" cy="3063240"/>
          </a:xfrm>
        </p:spPr>
        <p:txBody>
          <a:bodyPr>
            <a:normAutofit/>
          </a:bodyPr>
          <a:lstStyle/>
          <a:p>
            <a:pPr algn="ctr"/>
            <a:r>
              <a:rPr lang="en-GB" b="1" dirty="0">
                <a:solidFill>
                  <a:srgbClr val="FF0000"/>
                </a:solidFill>
                <a:latin typeface="Arial Black" panose="020B0A04020102020204" pitchFamily="34" charset="0"/>
              </a:rPr>
              <a:t>South Africa</a:t>
            </a:r>
          </a:p>
        </p:txBody>
      </p:sp>
      <p:sp>
        <p:nvSpPr>
          <p:cNvPr id="3" name="Subtitle 2">
            <a:extLst>
              <a:ext uri="{FF2B5EF4-FFF2-40B4-BE49-F238E27FC236}">
                <a16:creationId xmlns:a16="http://schemas.microsoft.com/office/drawing/2014/main" xmlns="" id="{254D671B-4D17-498F-BAFE-9E509FB20A6B}"/>
              </a:ext>
            </a:extLst>
          </p:cNvPr>
          <p:cNvSpPr>
            <a:spLocks noGrp="1"/>
          </p:cNvSpPr>
          <p:nvPr>
            <p:ph type="subTitle" idx="1"/>
          </p:nvPr>
        </p:nvSpPr>
        <p:spPr>
          <a:xfrm>
            <a:off x="1524000" y="4624621"/>
            <a:ext cx="9144000" cy="1225296"/>
          </a:xfrm>
        </p:spPr>
        <p:txBody>
          <a:bodyPr>
            <a:normAutofit fontScale="55000" lnSpcReduction="20000"/>
          </a:bodyPr>
          <a:lstStyle/>
          <a:p>
            <a:pPr algn="ctr"/>
            <a:r>
              <a:rPr lang="en-GB" sz="5900" b="1" dirty="0">
                <a:solidFill>
                  <a:schemeClr val="bg1"/>
                </a:solidFill>
              </a:rPr>
              <a:t>By</a:t>
            </a:r>
            <a:r>
              <a:rPr lang="en-GB" sz="5900" b="1" dirty="0">
                <a:solidFill>
                  <a:srgbClr val="FF0000"/>
                </a:solidFill>
              </a:rPr>
              <a:t> </a:t>
            </a:r>
          </a:p>
          <a:p>
            <a:pPr algn="ctr"/>
            <a:r>
              <a:rPr lang="en-GB" sz="8700" b="1" dirty="0">
                <a:solidFill>
                  <a:srgbClr val="002060"/>
                </a:solidFill>
                <a:latin typeface="Arial Black" panose="020B0A04020102020204" pitchFamily="34" charset="0"/>
              </a:rPr>
              <a:t>Eoin Cunnane</a:t>
            </a:r>
          </a:p>
        </p:txBody>
      </p:sp>
      <p:pic>
        <p:nvPicPr>
          <p:cNvPr id="6150" name="Picture 6" descr="https://4.bp.blogspot.com/-fMLKBRhures/W1Dr30tIMvI/AAAAAAAApxA/nwugrgfRkF4I_P1vbCr0lVy1_sfMMcMTwCLcBGAs/s1600/Flag_of_South_Africa.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44256" y="862585"/>
            <a:ext cx="3241288" cy="2160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592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1113263" y="4732020"/>
            <a:ext cx="10515600" cy="4251960"/>
          </a:xfrm>
        </p:spPr>
        <p:txBody>
          <a:bodyPr>
            <a:normAutofit/>
          </a:bodyPr>
          <a:lstStyle/>
          <a:p>
            <a:pPr marL="0" indent="0" algn="ctr">
              <a:buNone/>
            </a:pPr>
            <a:r>
              <a:rPr lang="en-GB" sz="4800" dirty="0"/>
              <a:t>Thank you </a:t>
            </a:r>
          </a:p>
          <a:p>
            <a:pPr marL="0" indent="0" algn="ctr">
              <a:buNone/>
            </a:pPr>
            <a:r>
              <a:rPr lang="en-GB" sz="4800" dirty="0"/>
              <a:t>For looking at this presentation </a:t>
            </a:r>
          </a:p>
        </p:txBody>
      </p:sp>
      <p:pic>
        <p:nvPicPr>
          <p:cNvPr id="7170" name="Picture 2" descr="South Africa GIFs | Teno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441466" y="365125"/>
            <a:ext cx="5598455" cy="4198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49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DE0043-9104-4DA8-AA81-ED8965C3BD59}"/>
              </a:ext>
            </a:extLst>
          </p:cNvPr>
          <p:cNvSpPr>
            <a:spLocks noGrp="1"/>
          </p:cNvSpPr>
          <p:nvPr>
            <p:ph type="title"/>
          </p:nvPr>
        </p:nvSpPr>
        <p:spPr/>
        <p:txBody>
          <a:bodyPr/>
          <a:lstStyle/>
          <a:p>
            <a:r>
              <a:rPr lang="en-GB" dirty="0"/>
              <a:t>South Africa Facts</a:t>
            </a:r>
          </a:p>
        </p:txBody>
      </p:sp>
      <p:sp>
        <p:nvSpPr>
          <p:cNvPr id="3" name="Content Placeholder 2">
            <a:extLst>
              <a:ext uri="{FF2B5EF4-FFF2-40B4-BE49-F238E27FC236}">
                <a16:creationId xmlns:a16="http://schemas.microsoft.com/office/drawing/2014/main" xmlns="" id="{6257D730-1D0B-4269-A219-5D7AFAE146C0}"/>
              </a:ext>
            </a:extLst>
          </p:cNvPr>
          <p:cNvSpPr>
            <a:spLocks noGrp="1"/>
          </p:cNvSpPr>
          <p:nvPr>
            <p:ph idx="1"/>
          </p:nvPr>
        </p:nvSpPr>
        <p:spPr/>
        <p:txBody>
          <a:bodyPr>
            <a:normAutofit/>
          </a:bodyPr>
          <a:lstStyle/>
          <a:p>
            <a:r>
              <a:rPr lang="en-GB" dirty="0">
                <a:latin typeface="Arial Narrow" panose="020B0606020202030204" pitchFamily="34" charset="0"/>
              </a:rPr>
              <a:t>There are 56.72 million people living in south  Africa.</a:t>
            </a:r>
          </a:p>
          <a:p>
            <a:r>
              <a:rPr lang="en-GB" dirty="0">
                <a:latin typeface="Arial Narrow" panose="020B0606020202030204" pitchFamily="34" charset="0"/>
              </a:rPr>
              <a:t>South Africa has 3 capital cities. </a:t>
            </a:r>
          </a:p>
          <a:p>
            <a:pPr marL="0" indent="0">
              <a:buNone/>
            </a:pPr>
            <a:r>
              <a:rPr lang="en-GB" dirty="0">
                <a:latin typeface="Arial Narrow" panose="020B0606020202030204" pitchFamily="34" charset="0"/>
              </a:rPr>
              <a:t>	They are Cape Town , </a:t>
            </a:r>
            <a:r>
              <a:rPr lang="en-GB" dirty="0" err="1">
                <a:latin typeface="Arial Narrow" panose="020B0606020202030204" pitchFamily="34" charset="0"/>
              </a:rPr>
              <a:t>Blomfontein</a:t>
            </a:r>
            <a:r>
              <a:rPr lang="en-GB" dirty="0">
                <a:latin typeface="Arial Narrow" panose="020B0606020202030204" pitchFamily="34" charset="0"/>
              </a:rPr>
              <a:t>  and Pretoria.</a:t>
            </a:r>
          </a:p>
          <a:p>
            <a:r>
              <a:rPr lang="en-GB" dirty="0">
                <a:latin typeface="Arial Narrow" panose="020B0606020202030204" pitchFamily="34" charset="0"/>
              </a:rPr>
              <a:t>South Africa has 11 official languages , including Zulu, Afrikaans, Xhosa and English.</a:t>
            </a:r>
          </a:p>
          <a:p>
            <a:r>
              <a:rPr lang="en-GB" dirty="0">
                <a:latin typeface="Arial Narrow" panose="020B0606020202030204" pitchFamily="34" charset="0"/>
              </a:rPr>
              <a:t>In 2010 South Africa hosted the FIFA world cup  </a:t>
            </a:r>
          </a:p>
        </p:txBody>
      </p:sp>
      <p:pic>
        <p:nvPicPr>
          <p:cNvPr id="8196" name="Picture 4" descr="FIFA World Cup 2010 South Africa"/>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723" t="-1950" r="28237" b="-1"/>
          <a:stretch/>
        </p:blipFill>
        <p:spPr bwMode="auto">
          <a:xfrm>
            <a:off x="7545659" y="4465656"/>
            <a:ext cx="1940312" cy="2139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955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outh africa">
            <a:extLst>
              <a:ext uri="{FF2B5EF4-FFF2-40B4-BE49-F238E27FC236}">
                <a16:creationId xmlns:a16="http://schemas.microsoft.com/office/drawing/2014/main" xmlns="" id="{75634851-027E-4C92-AA48-23B5FFB4084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11897" y="1893699"/>
            <a:ext cx="3669764" cy="24420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south africa flag meaning"/>
          <p:cNvPicPr>
            <a:picLocks noChangeAspect="1" noChangeArrowheads="1"/>
          </p:cNvPicPr>
          <p:nvPr/>
        </p:nvPicPr>
        <p:blipFill rotWithShape="1">
          <a:blip r:embed="rId3">
            <a:extLst>
              <a:ext uri="{28A0092B-C50C-407E-A947-70E740481C1C}">
                <a14:useLocalDpi xmlns:a14="http://schemas.microsoft.com/office/drawing/2010/main" val="0"/>
              </a:ext>
            </a:extLst>
          </a:blip>
          <a:srcRect l="1091" t="10179" r="2406" b="15206"/>
          <a:stretch/>
        </p:blipFill>
        <p:spPr bwMode="auto">
          <a:xfrm>
            <a:off x="6482316" y="1973213"/>
            <a:ext cx="5023884" cy="38643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12034" y="4465885"/>
            <a:ext cx="8819707" cy="2031325"/>
          </a:xfrm>
          <a:prstGeom prst="rect">
            <a:avLst/>
          </a:prstGeom>
          <a:noFill/>
        </p:spPr>
        <p:txBody>
          <a:bodyPr wrap="square" rtlCol="0">
            <a:spAutoFit/>
          </a:bodyPr>
          <a:lstStyle/>
          <a:p>
            <a:r>
              <a:rPr lang="en-GB" b="1" dirty="0"/>
              <a:t>This is the Republic of South Africa flag.</a:t>
            </a:r>
          </a:p>
          <a:p>
            <a:endParaRPr lang="en-GB" b="1" dirty="0"/>
          </a:p>
          <a:p>
            <a:r>
              <a:rPr lang="en-GB" b="1" dirty="0"/>
              <a:t>Black &amp; White = The diverse people</a:t>
            </a:r>
          </a:p>
          <a:p>
            <a:r>
              <a:rPr lang="en-GB" b="1" dirty="0"/>
              <a:t>Gold = Mineral wealth</a:t>
            </a:r>
          </a:p>
          <a:p>
            <a:r>
              <a:rPr lang="en-GB" b="1" dirty="0"/>
              <a:t>Blue = Abundance of sunny skies</a:t>
            </a:r>
          </a:p>
          <a:p>
            <a:r>
              <a:rPr lang="en-GB" b="1" dirty="0"/>
              <a:t>Green = Fertile land</a:t>
            </a:r>
          </a:p>
          <a:p>
            <a:r>
              <a:rPr lang="en-GB" b="1" dirty="0"/>
              <a:t>Red = Hardships fought in struggle of apartheid</a:t>
            </a:r>
          </a:p>
        </p:txBody>
      </p:sp>
      <p:sp>
        <p:nvSpPr>
          <p:cNvPr id="6" name="Title 1">
            <a:extLst>
              <a:ext uri="{FF2B5EF4-FFF2-40B4-BE49-F238E27FC236}">
                <a16:creationId xmlns:a16="http://schemas.microsoft.com/office/drawing/2014/main" xmlns="" id="{F5DE0043-9104-4DA8-AA81-ED8965C3BD59}"/>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r>
              <a:rPr lang="en-GB" dirty="0"/>
              <a:t>South Africa Flag</a:t>
            </a:r>
          </a:p>
        </p:txBody>
      </p:sp>
      <p:sp>
        <p:nvSpPr>
          <p:cNvPr id="7" name="Rectangle 6"/>
          <p:cNvSpPr/>
          <p:nvPr/>
        </p:nvSpPr>
        <p:spPr>
          <a:xfrm rot="20843300">
            <a:off x="7181731" y="5998894"/>
            <a:ext cx="2029723" cy="584775"/>
          </a:xfrm>
          <a:prstGeom prst="rect">
            <a:avLst/>
          </a:prstGeom>
        </p:spPr>
        <p:txBody>
          <a:bodyPr wrap="none">
            <a:spAutoFit/>
          </a:bodyPr>
          <a:lstStyle/>
          <a:p>
            <a:r>
              <a:rPr lang="en-GB" sz="3200" b="1" dirty="0">
                <a:solidFill>
                  <a:srgbClr val="C00000"/>
                </a:solidFill>
                <a:latin typeface="Chiller" panose="04020404031007020602" pitchFamily="82" charset="0"/>
              </a:rPr>
              <a:t>I like this flag.</a:t>
            </a:r>
          </a:p>
        </p:txBody>
      </p:sp>
    </p:spTree>
    <p:extLst>
      <p:ext uri="{BB962C8B-B14F-4D97-AF65-F5344CB8AC3E}">
        <p14:creationId xmlns:p14="http://schemas.microsoft.com/office/powerpoint/2010/main" val="510796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29384"/>
            <a:ext cx="10515600" cy="4702004"/>
          </a:xfrm>
        </p:spPr>
        <p:txBody>
          <a:bodyPr/>
          <a:lstStyle/>
          <a:p>
            <a:endParaRPr lang="en-GB" dirty="0"/>
          </a:p>
          <a:p>
            <a:endParaRPr lang="en-GB" dirty="0"/>
          </a:p>
        </p:txBody>
      </p:sp>
      <p:pic>
        <p:nvPicPr>
          <p:cNvPr id="2050" name="Picture 2" descr="South Africa Map / Geography of South Africa / Map of South Afric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0315" y="1929383"/>
            <a:ext cx="3133516" cy="34272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6 Things I Wish I Knew Before Going to South Afr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886236"/>
            <a:ext cx="5234763" cy="342004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90601" y="5445840"/>
            <a:ext cx="11055626" cy="1384995"/>
          </a:xfrm>
          <a:prstGeom prst="rect">
            <a:avLst/>
          </a:prstGeom>
        </p:spPr>
        <p:txBody>
          <a:bodyPr wrap="square">
            <a:spAutoFit/>
          </a:bodyPr>
          <a:lstStyle/>
          <a:p>
            <a:r>
              <a:rPr lang="en-GB" sz="2800" b="1" dirty="0">
                <a:solidFill>
                  <a:srgbClr val="222222"/>
                </a:solidFill>
                <a:latin typeface="arial" panose="020B0604020202020204" pitchFamily="34" charset="0"/>
              </a:rPr>
              <a:t>South Africa</a:t>
            </a:r>
            <a:r>
              <a:rPr lang="en-GB" sz="2800" dirty="0">
                <a:solidFill>
                  <a:srgbClr val="222222"/>
                </a:solidFill>
                <a:latin typeface="arial" panose="020B0604020202020204" pitchFamily="34" charset="0"/>
              </a:rPr>
              <a:t> is on the southern tip of </a:t>
            </a:r>
            <a:r>
              <a:rPr lang="en-GB" sz="2800" b="1" dirty="0">
                <a:solidFill>
                  <a:srgbClr val="222222"/>
                </a:solidFill>
                <a:latin typeface="arial" panose="020B0604020202020204" pitchFamily="34" charset="0"/>
              </a:rPr>
              <a:t>Africa</a:t>
            </a:r>
          </a:p>
          <a:p>
            <a:endParaRPr lang="en-GB" sz="2800" dirty="0">
              <a:solidFill>
                <a:srgbClr val="222222"/>
              </a:solidFill>
              <a:latin typeface="arial" panose="020B0604020202020204" pitchFamily="34" charset="0"/>
            </a:endParaRPr>
          </a:p>
          <a:p>
            <a:r>
              <a:rPr lang="en-GB" sz="2800" dirty="0">
                <a:solidFill>
                  <a:srgbClr val="222222"/>
                </a:solidFill>
                <a:latin typeface="arial" panose="020B0604020202020204" pitchFamily="34" charset="0"/>
              </a:rPr>
              <a:t>Its’ </a:t>
            </a:r>
            <a:r>
              <a:rPr lang="en-GB" sz="2800" b="1" dirty="0">
                <a:solidFill>
                  <a:srgbClr val="222222"/>
                </a:solidFill>
                <a:latin typeface="arial" panose="020B0604020202020204" pitchFamily="34" charset="0"/>
              </a:rPr>
              <a:t>coastline</a:t>
            </a:r>
            <a:r>
              <a:rPr lang="en-GB" sz="2800" dirty="0">
                <a:solidFill>
                  <a:srgbClr val="222222"/>
                </a:solidFill>
                <a:latin typeface="arial" panose="020B0604020202020204" pitchFamily="34" charset="0"/>
              </a:rPr>
              <a:t> stretches more than 2,850 kilometres (1,770 miles)</a:t>
            </a:r>
            <a:r>
              <a:rPr lang="en-GB" dirty="0">
                <a:solidFill>
                  <a:srgbClr val="222222"/>
                </a:solidFill>
                <a:latin typeface="arial" panose="020B0604020202020204" pitchFamily="34" charset="0"/>
              </a:rPr>
              <a:t> </a:t>
            </a:r>
            <a:endParaRPr lang="en-GB" dirty="0"/>
          </a:p>
        </p:txBody>
      </p:sp>
      <p:sp>
        <p:nvSpPr>
          <p:cNvPr id="9" name="Title 1">
            <a:extLst>
              <a:ext uri="{FF2B5EF4-FFF2-40B4-BE49-F238E27FC236}">
                <a16:creationId xmlns:a16="http://schemas.microsoft.com/office/drawing/2014/main" xmlns="" id="{F5DE0043-9104-4DA8-AA81-ED8965C3BD59}"/>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r>
              <a:rPr lang="en-GB" dirty="0"/>
              <a:t>South Africa Geography </a:t>
            </a:r>
          </a:p>
        </p:txBody>
      </p:sp>
    </p:spTree>
    <p:extLst>
      <p:ext uri="{BB962C8B-B14F-4D97-AF65-F5344CB8AC3E}">
        <p14:creationId xmlns:p14="http://schemas.microsoft.com/office/powerpoint/2010/main" val="1635715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0599" y="4928284"/>
            <a:ext cx="11037849" cy="1815882"/>
          </a:xfrm>
          <a:prstGeom prst="rect">
            <a:avLst/>
          </a:prstGeom>
        </p:spPr>
        <p:txBody>
          <a:bodyPr wrap="square">
            <a:spAutoFit/>
          </a:bodyPr>
          <a:lstStyle/>
          <a:p>
            <a:r>
              <a:rPr lang="en-GB" sz="2800" dirty="0">
                <a:solidFill>
                  <a:srgbClr val="333333"/>
                </a:solidFill>
                <a:latin typeface="Verdana" panose="020B0604030504040204" pitchFamily="34" charset="0"/>
              </a:rPr>
              <a:t>South Africa has various mountain ranges and the grasslands. </a:t>
            </a:r>
          </a:p>
          <a:p>
            <a:endParaRPr lang="en-GB" sz="2800" dirty="0">
              <a:solidFill>
                <a:srgbClr val="333333"/>
              </a:solidFill>
              <a:latin typeface="Verdana" panose="020B0604030504040204" pitchFamily="34" charset="0"/>
            </a:endParaRPr>
          </a:p>
          <a:p>
            <a:r>
              <a:rPr lang="en-GB" sz="2800" dirty="0">
                <a:solidFill>
                  <a:srgbClr val="333333"/>
                </a:solidFill>
                <a:latin typeface="Verdana" panose="020B0604030504040204" pitchFamily="34" charset="0"/>
              </a:rPr>
              <a:t>In the </a:t>
            </a:r>
            <a:r>
              <a:rPr lang="en-GB" sz="2800" dirty="0" err="1">
                <a:solidFill>
                  <a:srgbClr val="333333"/>
                </a:solidFill>
                <a:latin typeface="Verdana" panose="020B0604030504040204" pitchFamily="34" charset="0"/>
              </a:rPr>
              <a:t>center</a:t>
            </a:r>
            <a:r>
              <a:rPr lang="en-GB" sz="2800" dirty="0">
                <a:solidFill>
                  <a:srgbClr val="333333"/>
                </a:solidFill>
                <a:latin typeface="Verdana" panose="020B0604030504040204" pitchFamily="34" charset="0"/>
              </a:rPr>
              <a:t> of the country, has a high plateau</a:t>
            </a:r>
            <a:r>
              <a:rPr lang="en-GB" sz="1600" dirty="0">
                <a:solidFill>
                  <a:srgbClr val="333333"/>
                </a:solidFill>
                <a:latin typeface="Verdana" panose="020B0604030504040204" pitchFamily="34" charset="0"/>
              </a:rPr>
              <a:t>. </a:t>
            </a:r>
            <a:endParaRPr lang="en-GB" sz="1600" dirty="0"/>
          </a:p>
        </p:txBody>
      </p:sp>
      <p:pic>
        <p:nvPicPr>
          <p:cNvPr id="5122" name="Picture 2" descr="https://www.kids-world-travel-guide.com/images/xamazingsa_capetown_ect.jpeg.pagespeed.ic.-TxrUPzM0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5720" y="1843088"/>
            <a:ext cx="4089323" cy="306699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Grasslands, Amongst South Africa's Most Threatened Ecosyste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148" y="1843088"/>
            <a:ext cx="4484857" cy="298760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xmlns="" id="{F5DE0043-9104-4DA8-AA81-ED8965C3BD59}"/>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r>
              <a:rPr lang="en-GB" dirty="0"/>
              <a:t>South Africa Geography </a:t>
            </a:r>
          </a:p>
        </p:txBody>
      </p:sp>
    </p:spTree>
    <p:extLst>
      <p:ext uri="{BB962C8B-B14F-4D97-AF65-F5344CB8AC3E}">
        <p14:creationId xmlns:p14="http://schemas.microsoft.com/office/powerpoint/2010/main" val="2481615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idx="1"/>
          </p:nvPr>
        </p:nvPicPr>
        <p:blipFill>
          <a:blip r:embed="rId2"/>
          <a:stretch>
            <a:fillRect/>
          </a:stretch>
        </p:blipFill>
        <p:spPr>
          <a:xfrm>
            <a:off x="1467902" y="1876751"/>
            <a:ext cx="2171025" cy="2161376"/>
          </a:xfrm>
          <a:prstGeom prst="rect">
            <a:avLst/>
          </a:prstGeom>
        </p:spPr>
      </p:pic>
      <p:sp>
        <p:nvSpPr>
          <p:cNvPr id="14" name="AutoShape 20" descr="rand - Liberal Dictionary"/>
          <p:cNvSpPr>
            <a:spLocks noChangeAspect="1" noChangeArrowheads="1"/>
          </p:cNvSpPr>
          <p:nvPr/>
        </p:nvSpPr>
        <p:spPr bwMode="auto">
          <a:xfrm>
            <a:off x="685800" y="39936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96" name="Picture 24" descr="Buy South African Rands online – ZAR delivered fast | ManorF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1328" y="2444440"/>
            <a:ext cx="6179077" cy="213518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302968" y="5278380"/>
            <a:ext cx="8407668" cy="1077218"/>
          </a:xfrm>
          <a:prstGeom prst="rect">
            <a:avLst/>
          </a:prstGeom>
          <a:noFill/>
        </p:spPr>
        <p:txBody>
          <a:bodyPr wrap="square" rtlCol="0">
            <a:spAutoFit/>
          </a:bodyPr>
          <a:lstStyle/>
          <a:p>
            <a:r>
              <a:rPr lang="en-GB" sz="3200" b="1" dirty="0"/>
              <a:t>South Africa currency is the Rand.</a:t>
            </a:r>
          </a:p>
          <a:p>
            <a:r>
              <a:rPr lang="en-GB" sz="3200" dirty="0"/>
              <a:t>Above is a few samples</a:t>
            </a:r>
            <a:r>
              <a:rPr lang="en-GB" dirty="0"/>
              <a:t>.</a:t>
            </a:r>
          </a:p>
        </p:txBody>
      </p:sp>
      <p:sp>
        <p:nvSpPr>
          <p:cNvPr id="19" name="Title 1">
            <a:extLst>
              <a:ext uri="{FF2B5EF4-FFF2-40B4-BE49-F238E27FC236}">
                <a16:creationId xmlns:a16="http://schemas.microsoft.com/office/drawing/2014/main" xmlns="" id="{F5DE0043-9104-4DA8-AA81-ED8965C3BD59}"/>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r>
              <a:rPr lang="en-GB" dirty="0"/>
              <a:t>South Africa money </a:t>
            </a:r>
          </a:p>
        </p:txBody>
      </p:sp>
    </p:spTree>
    <p:extLst>
      <p:ext uri="{BB962C8B-B14F-4D97-AF65-F5344CB8AC3E}">
        <p14:creationId xmlns:p14="http://schemas.microsoft.com/office/powerpoint/2010/main" val="1361689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8054" y="2610437"/>
            <a:ext cx="7794644" cy="1325563"/>
          </a:xfrm>
        </p:spPr>
        <p:txBody>
          <a:bodyPr>
            <a:normAutofit fontScale="90000"/>
          </a:bodyPr>
          <a:lstStyle/>
          <a:p>
            <a:r>
              <a:rPr lang="en-GB" b="1" dirty="0"/>
              <a:t>Nelson Mandela</a:t>
            </a:r>
            <a:r>
              <a:rPr lang="en-GB" dirty="0"/>
              <a:t/>
            </a:r>
            <a:br>
              <a:rPr lang="en-GB" dirty="0"/>
            </a:br>
            <a:r>
              <a:rPr lang="en-GB" dirty="0"/>
              <a:t/>
            </a:r>
            <a:br>
              <a:rPr lang="en-GB" dirty="0"/>
            </a:br>
            <a:r>
              <a:rPr lang="en-GB" sz="2500" dirty="0"/>
              <a:t>Born- 1918</a:t>
            </a:r>
            <a:br>
              <a:rPr lang="en-GB" sz="2500" dirty="0"/>
            </a:br>
            <a:r>
              <a:rPr lang="en-GB" sz="2500" dirty="0"/>
              <a:t>Hometown – </a:t>
            </a:r>
            <a:r>
              <a:rPr lang="en-GB" sz="2500" dirty="0" err="1"/>
              <a:t>Mvezo</a:t>
            </a:r>
            <a:r>
              <a:rPr lang="en-GB" sz="2500" dirty="0"/>
              <a:t>, </a:t>
            </a:r>
            <a:r>
              <a:rPr lang="en-GB" sz="2500" b="1" dirty="0"/>
              <a:t>South Africa</a:t>
            </a:r>
            <a:r>
              <a:rPr lang="en-GB" sz="2500" dirty="0"/>
              <a:t/>
            </a:r>
            <a:br>
              <a:rPr lang="en-GB" sz="2500" dirty="0"/>
            </a:br>
            <a:r>
              <a:rPr lang="en-GB" sz="2500" dirty="0"/>
              <a:t>He was a civil rights leader</a:t>
            </a:r>
            <a:br>
              <a:rPr lang="en-GB" sz="2500" dirty="0"/>
            </a:br>
            <a:r>
              <a:rPr lang="en-GB" sz="2500" dirty="0"/>
              <a:t>He felt that everyone deserved to be treated the same no matter what skin colour and joined the ANC African national congress.</a:t>
            </a:r>
            <a:br>
              <a:rPr lang="en-GB" sz="2500" dirty="0"/>
            </a:br>
            <a:r>
              <a:rPr lang="en-GB" sz="2500" dirty="0"/>
              <a:t>He was arrested and spent 27 years in jail.</a:t>
            </a:r>
            <a:br>
              <a:rPr lang="en-GB" sz="2500" dirty="0"/>
            </a:br>
            <a:r>
              <a:rPr lang="en-GB" sz="2500" dirty="0"/>
              <a:t>In 1994 he became the first black President of South Africa and brought peace to the country after many years of struggle.</a:t>
            </a:r>
            <a:br>
              <a:rPr lang="en-GB" sz="2500" dirty="0"/>
            </a:br>
            <a:r>
              <a:rPr lang="en-GB" sz="2500" dirty="0"/>
              <a:t>Nelson Mandela died in December 2013 at the age of 95.</a:t>
            </a:r>
            <a:br>
              <a:rPr lang="en-GB" sz="2500" dirty="0"/>
            </a:br>
            <a:r>
              <a:rPr lang="en-GB" sz="2500" dirty="0"/>
              <a:t>His birthday, July 18</a:t>
            </a:r>
            <a:r>
              <a:rPr lang="en-GB" sz="2500" baseline="30000" dirty="0"/>
              <a:t>th</a:t>
            </a:r>
            <a:r>
              <a:rPr lang="en-GB" sz="2500" dirty="0"/>
              <a:t> is known as Nelson Mandela day.</a:t>
            </a:r>
            <a:endParaRPr lang="en-GB" dirty="0"/>
          </a:p>
        </p:txBody>
      </p:sp>
      <p:pic>
        <p:nvPicPr>
          <p:cNvPr id="1026" name="Picture 2" descr="Image result for nelson mandela"/>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0630" y="1962891"/>
            <a:ext cx="3048806" cy="42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220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451604"/>
            <a:ext cx="10515600" cy="2231136"/>
          </a:xfrm>
        </p:spPr>
        <p:txBody>
          <a:bodyPr/>
          <a:lstStyle/>
          <a:p>
            <a:r>
              <a:rPr lang="en-GB" b="1" dirty="0"/>
              <a:t>South Africa has lots of wildlife. </a:t>
            </a:r>
          </a:p>
          <a:p>
            <a:r>
              <a:rPr lang="en-GB" b="1" dirty="0"/>
              <a:t>There are many species of antelopes. </a:t>
            </a:r>
          </a:p>
          <a:p>
            <a:r>
              <a:rPr lang="en-GB" b="1" dirty="0"/>
              <a:t>There are lions, elephants, giraffes, monkeys, great white sharks and even penguins!</a:t>
            </a:r>
          </a:p>
        </p:txBody>
      </p:sp>
      <p:pic>
        <p:nvPicPr>
          <p:cNvPr id="4098" name="Picture 2" descr="https://www.kids-world-travel-guide.com/images/534xNxAfrican_penguin_boulders_beach.jpg.pagespeed.ic.bYMozVWLD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327" y="1932052"/>
            <a:ext cx="3146893" cy="235722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gur: The magic of the Interne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54140" y="1932052"/>
            <a:ext cx="4899660" cy="275360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xmlns="" id="{F5DE0043-9104-4DA8-AA81-ED8965C3BD59}"/>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r>
              <a:rPr lang="en-GB" dirty="0"/>
              <a:t>South Africa wildlife </a:t>
            </a:r>
          </a:p>
        </p:txBody>
      </p:sp>
    </p:spTree>
    <p:extLst>
      <p:ext uri="{BB962C8B-B14F-4D97-AF65-F5344CB8AC3E}">
        <p14:creationId xmlns:p14="http://schemas.microsoft.com/office/powerpoint/2010/main" val="720973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pic>
        <p:nvPicPr>
          <p:cNvPr id="1026" name="Picture 2" descr="South african GIFs - Get the best GIF on GIPH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683482" y="4213860"/>
            <a:ext cx="3913293" cy="22012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uth african GIFs - Get the best GIF on GIPH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43088"/>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rica GIFs - Get the best GIF on GIPH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683482" y="1917940"/>
            <a:ext cx="3811038" cy="214370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xmlns="" id="{F5DE0043-9104-4DA8-AA81-ED8965C3BD59}"/>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r>
              <a:rPr lang="en-GB" dirty="0"/>
              <a:t>South Africa wildlife </a:t>
            </a:r>
          </a:p>
        </p:txBody>
      </p:sp>
      <p:sp>
        <p:nvSpPr>
          <p:cNvPr id="5" name="TextBox 4"/>
          <p:cNvSpPr txBox="1"/>
          <p:nvPr/>
        </p:nvSpPr>
        <p:spPr>
          <a:xfrm>
            <a:off x="9700260" y="2164080"/>
            <a:ext cx="2339340" cy="3416320"/>
          </a:xfrm>
          <a:prstGeom prst="rect">
            <a:avLst/>
          </a:prstGeom>
          <a:noFill/>
        </p:spPr>
        <p:txBody>
          <a:bodyPr wrap="square" rtlCol="0">
            <a:spAutoFit/>
          </a:bodyPr>
          <a:lstStyle/>
          <a:p>
            <a:r>
              <a:rPr lang="en-GB" sz="3600" b="1" dirty="0"/>
              <a:t>Hippo</a:t>
            </a:r>
          </a:p>
          <a:p>
            <a:endParaRPr lang="en-GB" sz="3600" b="1" dirty="0"/>
          </a:p>
          <a:p>
            <a:r>
              <a:rPr lang="en-GB" sz="3600" b="1" dirty="0"/>
              <a:t>Elephant</a:t>
            </a:r>
          </a:p>
          <a:p>
            <a:endParaRPr lang="en-GB" sz="3600" b="1" dirty="0"/>
          </a:p>
          <a:p>
            <a:r>
              <a:rPr lang="en-GB" sz="3600" b="1" dirty="0"/>
              <a:t>Cub Lions</a:t>
            </a:r>
          </a:p>
        </p:txBody>
      </p:sp>
    </p:spTree>
    <p:extLst>
      <p:ext uri="{BB962C8B-B14F-4D97-AF65-F5344CB8AC3E}">
        <p14:creationId xmlns:p14="http://schemas.microsoft.com/office/powerpoint/2010/main" val="7987041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555</TotalTime>
  <Words>145</Words>
  <Application>Microsoft Office PowerPoint</Application>
  <PresentationFormat>Widescreen</PresentationFormat>
  <Paragraphs>42</Paragraphs>
  <Slides>10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Arial</vt:lpstr>
      <vt:lpstr>Arial Black</vt:lpstr>
      <vt:lpstr>Arial Narrow</vt:lpstr>
      <vt:lpstr>Chiller</vt:lpstr>
      <vt:lpstr>Verdana</vt:lpstr>
      <vt:lpstr>Office Theme</vt:lpstr>
      <vt:lpstr>South Africa</vt:lpstr>
      <vt:lpstr>South Africa Facts</vt:lpstr>
      <vt:lpstr>PowerPoint Presentation</vt:lpstr>
      <vt:lpstr>PowerPoint Presentation</vt:lpstr>
      <vt:lpstr>PowerPoint Presentation</vt:lpstr>
      <vt:lpstr>PowerPoint Presentation</vt:lpstr>
      <vt:lpstr>Nelson Mandela  Born- 1918 Hometown – Mvezo, South Africa He was a civil rights leader He felt that everyone deserved to be treated the same no matter what skin colour and joined the ANC African national congress. He was arrested and spent 27 years in jail. In 1994 he became the first black President of South Africa and brought peace to the country after many years of struggle. Nelson Mandela died in December 2013 at the age of 95. His birthday, July 18th is known as Nelson Mandela day.</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 Africa</dc:title>
  <dc:creator>ipak</dc:creator>
  <cp:lastModifiedBy>3rdClassBallysax</cp:lastModifiedBy>
  <cp:revision>36</cp:revision>
  <dcterms:created xsi:type="dcterms:W3CDTF">2020-03-26T12:29:15Z</dcterms:created>
  <dcterms:modified xsi:type="dcterms:W3CDTF">2020-03-28T13:19:41Z</dcterms:modified>
</cp:coreProperties>
</file>